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18288000" cy="10287000"/>
  <p:notesSz cx="6858000" cy="9144000"/>
  <p:embeddedFontLst>
    <p:embeddedFont>
      <p:font typeface="Futura" panose="020B0604020202020204" charset="0"/>
      <p:regular r:id="rId19"/>
    </p:embeddedFont>
    <p:embeddedFont>
      <p:font typeface="Futura Bold" panose="020B0604020202020204" charset="0"/>
      <p:regular r:id="rId20"/>
    </p:embeddedFont>
    <p:embeddedFont>
      <p:font typeface="Futura Bold Italics" panose="020B0604020202020204" charset="0"/>
      <p:regular r:id="rId21"/>
    </p:embeddedFont>
    <p:embeddedFont>
      <p:font typeface="Futura Italics" panose="020B0604020202020204" charset="0"/>
      <p:regular r:id="rId22"/>
    </p:embeddedFont>
    <p:embeddedFont>
      <p:font typeface="Kollektif" panose="020B0604020202020204" charset="0"/>
      <p:regular r:id="rId23"/>
    </p:embeddedFont>
    <p:embeddedFont>
      <p:font typeface="Kollektif Bold" panose="020B0604020202020204" charset="0"/>
      <p:regular r:id="rId24"/>
    </p:embeddedFont>
    <p:embeddedFont>
      <p:font typeface="Kollektif Bold Italics" panose="020B0604020202020204" charset="0"/>
      <p:regular r:id="rId25"/>
    </p:embeddedFont>
    <p:embeddedFont>
      <p:font typeface="Open Sans" panose="020B0606030504020204" pitchFamily="34" charset="0"/>
      <p:regular r:id="rId26"/>
    </p:embeddedFont>
    <p:embeddedFont>
      <p:font typeface="Open Sans Bold" panose="020B0806030504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25.sv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5.sv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9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7.svg"/><Relationship Id="rId5" Type="http://schemas.openxmlformats.org/officeDocument/2006/relationships/image" Target="../media/image38.svg"/><Relationship Id="rId10" Type="http://schemas.openxmlformats.org/officeDocument/2006/relationships/image" Target="../media/image26.png"/><Relationship Id="rId4" Type="http://schemas.openxmlformats.org/officeDocument/2006/relationships/image" Target="../media/image37.png"/><Relationship Id="rId9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1.svg"/><Relationship Id="rId4" Type="http://schemas.openxmlformats.org/officeDocument/2006/relationships/image" Target="../media/image2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.svg"/><Relationship Id="rId5" Type="http://schemas.openxmlformats.org/officeDocument/2006/relationships/image" Target="../media/image17.svg"/><Relationship Id="rId1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1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8000" y="4910930"/>
            <a:ext cx="3226885" cy="322688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52606" y="652106"/>
            <a:ext cx="8982788" cy="898278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5919" y="744035"/>
            <a:ext cx="47625" cy="47625"/>
            <a:chOff x="0" y="0"/>
            <a:chExt cx="12543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12543"/>
            </a:xfrm>
            <a:custGeom>
              <a:avLst/>
              <a:gdLst/>
              <a:ahLst/>
              <a:cxnLst/>
              <a:rect l="l" t="t" r="r" b="b"/>
              <a:pathLst>
                <a:path w="12543" h="1254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6272"/>
                  </a:lnTo>
                  <a:cubicBezTo>
                    <a:pt x="12543" y="7935"/>
                    <a:pt x="11882" y="9530"/>
                    <a:pt x="10706" y="10706"/>
                  </a:cubicBezTo>
                  <a:cubicBezTo>
                    <a:pt x="9530" y="11882"/>
                    <a:pt x="7935" y="12543"/>
                    <a:pt x="6272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12543" cy="145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42234" y="8816554"/>
            <a:ext cx="5402361" cy="1437575"/>
            <a:chOff x="0" y="0"/>
            <a:chExt cx="1422844" cy="3786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22844" cy="378621"/>
            </a:xfrm>
            <a:custGeom>
              <a:avLst/>
              <a:gdLst/>
              <a:ahLst/>
              <a:cxnLst/>
              <a:rect l="l" t="t" r="r" b="b"/>
              <a:pathLst>
                <a:path w="1422844" h="378621">
                  <a:moveTo>
                    <a:pt x="71653" y="0"/>
                  </a:moveTo>
                  <a:lnTo>
                    <a:pt x="1351191" y="0"/>
                  </a:lnTo>
                  <a:cubicBezTo>
                    <a:pt x="1370194" y="0"/>
                    <a:pt x="1388420" y="7549"/>
                    <a:pt x="1401857" y="20987"/>
                  </a:cubicBezTo>
                  <a:cubicBezTo>
                    <a:pt x="1415295" y="34424"/>
                    <a:pt x="1422844" y="52650"/>
                    <a:pt x="1422844" y="71653"/>
                  </a:cubicBezTo>
                  <a:lnTo>
                    <a:pt x="1422844" y="306967"/>
                  </a:lnTo>
                  <a:cubicBezTo>
                    <a:pt x="1422844" y="346540"/>
                    <a:pt x="1390764" y="378621"/>
                    <a:pt x="1351191" y="378621"/>
                  </a:cubicBezTo>
                  <a:lnTo>
                    <a:pt x="71653" y="378621"/>
                  </a:lnTo>
                  <a:cubicBezTo>
                    <a:pt x="32080" y="378621"/>
                    <a:pt x="0" y="346540"/>
                    <a:pt x="0" y="306967"/>
                  </a:cubicBezTo>
                  <a:lnTo>
                    <a:pt x="0" y="71653"/>
                  </a:lnTo>
                  <a:cubicBezTo>
                    <a:pt x="0" y="32080"/>
                    <a:pt x="32080" y="0"/>
                    <a:pt x="71653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1422844" cy="511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Futura Italics"/>
                </a:rPr>
                <a:t>Prepared by group 13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Futura Italics"/>
                </a:rPr>
                <a:t>Kavya Ravada, Sunil Joshi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26654" y="6805555"/>
            <a:ext cx="2316605" cy="231660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951005" y="3491392"/>
            <a:ext cx="8200438" cy="31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72"/>
              </a:lnSpc>
              <a:spcBef>
                <a:spcPct val="0"/>
              </a:spcBef>
            </a:pPr>
            <a:r>
              <a:rPr lang="en-US" sz="5837" spc="496">
                <a:solidFill>
                  <a:srgbClr val="FFFFFF"/>
                </a:solidFill>
                <a:latin typeface="Futura Bold Italics"/>
              </a:rPr>
              <a:t>Predictive Analysis in Auto Insurance Claim Adjustments.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555656" y="7034558"/>
            <a:ext cx="1858600" cy="18586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24304" y="1831945"/>
            <a:ext cx="1357480" cy="135748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947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950520" y="2843201"/>
            <a:ext cx="1043067" cy="104306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-4916759" y="4910930"/>
            <a:ext cx="8919562" cy="8919562"/>
          </a:xfrm>
          <a:custGeom>
            <a:avLst/>
            <a:gdLst/>
            <a:ahLst/>
            <a:cxnLst/>
            <a:rect l="l" t="t" r="r" b="b"/>
            <a:pathLst>
              <a:path w="8919562" h="8919562">
                <a:moveTo>
                  <a:pt x="0" y="0"/>
                </a:moveTo>
                <a:lnTo>
                  <a:pt x="8919563" y="0"/>
                </a:lnTo>
                <a:lnTo>
                  <a:pt x="8919563" y="8919562"/>
                </a:lnTo>
                <a:lnTo>
                  <a:pt x="0" y="8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71292" y="791660"/>
            <a:ext cx="1777069" cy="1777069"/>
          </a:xfrm>
          <a:custGeom>
            <a:avLst/>
            <a:gdLst/>
            <a:ahLst/>
            <a:cxnLst/>
            <a:rect l="l" t="t" r="r" b="b"/>
            <a:pathLst>
              <a:path w="1777069" h="1777069">
                <a:moveTo>
                  <a:pt x="0" y="0"/>
                </a:moveTo>
                <a:lnTo>
                  <a:pt x="1777069" y="0"/>
                </a:lnTo>
                <a:lnTo>
                  <a:pt x="1777069" y="1777069"/>
                </a:lnTo>
                <a:lnTo>
                  <a:pt x="0" y="1777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326654" y="9322719"/>
            <a:ext cx="624351" cy="624351"/>
          </a:xfrm>
          <a:custGeom>
            <a:avLst/>
            <a:gdLst/>
            <a:ahLst/>
            <a:cxnLst/>
            <a:rect l="l" t="t" r="r" b="b"/>
            <a:pathLst>
              <a:path w="624351" h="624351">
                <a:moveTo>
                  <a:pt x="0" y="0"/>
                </a:moveTo>
                <a:lnTo>
                  <a:pt x="624351" y="0"/>
                </a:lnTo>
                <a:lnTo>
                  <a:pt x="624351" y="624351"/>
                </a:lnTo>
                <a:lnTo>
                  <a:pt x="0" y="624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59826" y="5457710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59826" y="6915319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7614077" y="178669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7614077" y="324430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612735" y="6789969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5243415" y="652106"/>
            <a:ext cx="1777069" cy="1777069"/>
          </a:xfrm>
          <a:custGeom>
            <a:avLst/>
            <a:gdLst/>
            <a:ahLst/>
            <a:cxnLst/>
            <a:rect l="l" t="t" r="r" b="b"/>
            <a:pathLst>
              <a:path w="1777069" h="1777069">
                <a:moveTo>
                  <a:pt x="0" y="0"/>
                </a:moveTo>
                <a:lnTo>
                  <a:pt x="1777069" y="0"/>
                </a:lnTo>
                <a:lnTo>
                  <a:pt x="1777069" y="1777069"/>
                </a:lnTo>
                <a:lnTo>
                  <a:pt x="0" y="1777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" b="-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98220" y="-5243202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401544" y="-1128764"/>
            <a:ext cx="4314927" cy="431492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610446" y="8762231"/>
            <a:ext cx="4314927" cy="431492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401544" y="-1051540"/>
            <a:ext cx="3461843" cy="346184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610446" y="8839455"/>
            <a:ext cx="3461843" cy="346184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4014324" y="6871514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341367" y="3658019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341367" y="511562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326912">
            <a:off x="4077285" y="5789551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-110916"/>
            <a:ext cx="18276695" cy="2167965"/>
          </a:xfrm>
          <a:custGeom>
            <a:avLst/>
            <a:gdLst/>
            <a:ahLst/>
            <a:cxnLst/>
            <a:rect l="l" t="t" r="r" b="b"/>
            <a:pathLst>
              <a:path w="18276695" h="2167965">
                <a:moveTo>
                  <a:pt x="0" y="0"/>
                </a:moveTo>
                <a:lnTo>
                  <a:pt x="18276695" y="0"/>
                </a:lnTo>
                <a:lnTo>
                  <a:pt x="18276695" y="2167965"/>
                </a:lnTo>
                <a:lnTo>
                  <a:pt x="0" y="21679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63" t="-684468" r="-20598" b="-195214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22610" y="1028700"/>
            <a:ext cx="18299305" cy="8468456"/>
          </a:xfrm>
          <a:custGeom>
            <a:avLst/>
            <a:gdLst/>
            <a:ahLst/>
            <a:cxnLst/>
            <a:rect l="l" t="t" r="r" b="b"/>
            <a:pathLst>
              <a:path w="18299305" h="8468456">
                <a:moveTo>
                  <a:pt x="0" y="0"/>
                </a:moveTo>
                <a:lnTo>
                  <a:pt x="18299305" y="0"/>
                </a:lnTo>
                <a:lnTo>
                  <a:pt x="18299305" y="8468456"/>
                </a:lnTo>
                <a:lnTo>
                  <a:pt x="0" y="8468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628" b="-628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305" y="9258300"/>
            <a:ext cx="18276695" cy="1028700"/>
          </a:xfrm>
          <a:custGeom>
            <a:avLst/>
            <a:gdLst/>
            <a:ahLst/>
            <a:cxnLst/>
            <a:rect l="l" t="t" r="r" b="b"/>
            <a:pathLst>
              <a:path w="18276695" h="1028700">
                <a:moveTo>
                  <a:pt x="0" y="0"/>
                </a:moveTo>
                <a:lnTo>
                  <a:pt x="18276695" y="0"/>
                </a:lnTo>
                <a:lnTo>
                  <a:pt x="1827669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63" t="-1560634" r="-20598" b="-404028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" b="-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98220" y="-5243202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401544" y="-1128764"/>
            <a:ext cx="4314927" cy="431492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610446" y="8762231"/>
            <a:ext cx="4314927" cy="431492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401544" y="-1051540"/>
            <a:ext cx="3461843" cy="346184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610446" y="8839455"/>
            <a:ext cx="3461843" cy="346184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4014324" y="6871514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341367" y="3658019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341367" y="511562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326912">
            <a:off x="4077285" y="5789551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-110916"/>
            <a:ext cx="18276695" cy="2167965"/>
          </a:xfrm>
          <a:custGeom>
            <a:avLst/>
            <a:gdLst/>
            <a:ahLst/>
            <a:cxnLst/>
            <a:rect l="l" t="t" r="r" b="b"/>
            <a:pathLst>
              <a:path w="18276695" h="2167965">
                <a:moveTo>
                  <a:pt x="0" y="0"/>
                </a:moveTo>
                <a:lnTo>
                  <a:pt x="18276695" y="0"/>
                </a:lnTo>
                <a:lnTo>
                  <a:pt x="18276695" y="2167965"/>
                </a:lnTo>
                <a:lnTo>
                  <a:pt x="0" y="21679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63" t="-684468" r="-20598" b="-195214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305" y="7812402"/>
            <a:ext cx="18276695" cy="2474598"/>
          </a:xfrm>
          <a:custGeom>
            <a:avLst/>
            <a:gdLst/>
            <a:ahLst/>
            <a:cxnLst/>
            <a:rect l="l" t="t" r="r" b="b"/>
            <a:pathLst>
              <a:path w="18276695" h="2474598">
                <a:moveTo>
                  <a:pt x="0" y="0"/>
                </a:moveTo>
                <a:lnTo>
                  <a:pt x="18276695" y="0"/>
                </a:lnTo>
                <a:lnTo>
                  <a:pt x="18276695" y="2474598"/>
                </a:lnTo>
                <a:lnTo>
                  <a:pt x="0" y="24745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63" t="-590332" r="-20598" b="-167956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44403" y="2036307"/>
            <a:ext cx="18388111" cy="5939113"/>
          </a:xfrm>
          <a:custGeom>
            <a:avLst/>
            <a:gdLst/>
            <a:ahLst/>
            <a:cxnLst/>
            <a:rect l="l" t="t" r="r" b="b"/>
            <a:pathLst>
              <a:path w="18388111" h="5939113">
                <a:moveTo>
                  <a:pt x="0" y="0"/>
                </a:moveTo>
                <a:lnTo>
                  <a:pt x="18388111" y="0"/>
                </a:lnTo>
                <a:lnTo>
                  <a:pt x="18388111" y="5939113"/>
                </a:lnTo>
                <a:lnTo>
                  <a:pt x="0" y="59391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" b="-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98220" y="-5243202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401544" y="-1128764"/>
            <a:ext cx="4314927" cy="431492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610446" y="8762231"/>
            <a:ext cx="4314927" cy="431492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401544" y="-1051540"/>
            <a:ext cx="3461843" cy="346184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610446" y="8839455"/>
            <a:ext cx="3461843" cy="346184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4014324" y="6871514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341367" y="3658019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341367" y="511562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326912">
            <a:off x="4077285" y="5789551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-110916"/>
            <a:ext cx="18276695" cy="3439351"/>
          </a:xfrm>
          <a:custGeom>
            <a:avLst/>
            <a:gdLst/>
            <a:ahLst/>
            <a:cxnLst/>
            <a:rect l="l" t="t" r="r" b="b"/>
            <a:pathLst>
              <a:path w="18276695" h="3439351">
                <a:moveTo>
                  <a:pt x="0" y="0"/>
                </a:moveTo>
                <a:lnTo>
                  <a:pt x="18276695" y="0"/>
                </a:lnTo>
                <a:lnTo>
                  <a:pt x="18276695" y="3439351"/>
                </a:lnTo>
                <a:lnTo>
                  <a:pt x="0" y="3439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63" t="-431448" r="-20598" b="-86085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0" y="2984191"/>
            <a:ext cx="18395684" cy="7302809"/>
          </a:xfrm>
          <a:custGeom>
            <a:avLst/>
            <a:gdLst/>
            <a:ahLst/>
            <a:cxnLst/>
            <a:rect l="l" t="t" r="r" b="b"/>
            <a:pathLst>
              <a:path w="18395684" h="7302809">
                <a:moveTo>
                  <a:pt x="0" y="0"/>
                </a:moveTo>
                <a:lnTo>
                  <a:pt x="18395684" y="0"/>
                </a:lnTo>
                <a:lnTo>
                  <a:pt x="18395684" y="7302809"/>
                </a:lnTo>
                <a:lnTo>
                  <a:pt x="0" y="7302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29378" y="433955"/>
            <a:ext cx="17742911" cy="226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9"/>
              </a:lnSpc>
            </a:pPr>
            <a:r>
              <a:rPr lang="en-US" sz="3799">
                <a:solidFill>
                  <a:srgbClr val="1B1B1B"/>
                </a:solidFill>
                <a:latin typeface="Open Sans Bold"/>
              </a:rPr>
              <a:t>Box Plots Visual Overview: </a:t>
            </a:r>
            <a:r>
              <a:rPr lang="en-US" sz="3799">
                <a:solidFill>
                  <a:srgbClr val="1B1B1B"/>
                </a:solidFill>
                <a:latin typeface="Open Sans"/>
              </a:rPr>
              <a:t>Box plots were used to visualize our dataset's continuous feature distribution. By displaying the range and distribution of the data, box plots effectively highlight the presence of outliers.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73331" y="4445750"/>
            <a:ext cx="5284815" cy="5345907"/>
            <a:chOff x="0" y="0"/>
            <a:chExt cx="1480069" cy="14971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0069" cy="1497179"/>
            </a:xfrm>
            <a:custGeom>
              <a:avLst/>
              <a:gdLst/>
              <a:ahLst/>
              <a:cxnLst/>
              <a:rect l="l" t="t" r="r" b="b"/>
              <a:pathLst>
                <a:path w="1480069" h="1497179">
                  <a:moveTo>
                    <a:pt x="0" y="0"/>
                  </a:moveTo>
                  <a:lnTo>
                    <a:pt x="1480069" y="0"/>
                  </a:lnTo>
                  <a:lnTo>
                    <a:pt x="1480069" y="1497179"/>
                  </a:lnTo>
                  <a:lnTo>
                    <a:pt x="0" y="1497179"/>
                  </a:lnTo>
                  <a:close/>
                </a:path>
              </a:pathLst>
            </a:custGeom>
            <a:solidFill>
              <a:srgbClr val="D8DFC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0069" cy="153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8206" y="4445750"/>
            <a:ext cx="5284815" cy="5345907"/>
            <a:chOff x="0" y="0"/>
            <a:chExt cx="1480069" cy="1497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0069" cy="1497179"/>
            </a:xfrm>
            <a:custGeom>
              <a:avLst/>
              <a:gdLst/>
              <a:ahLst/>
              <a:cxnLst/>
              <a:rect l="l" t="t" r="r" b="b"/>
              <a:pathLst>
                <a:path w="1480069" h="1497179">
                  <a:moveTo>
                    <a:pt x="0" y="0"/>
                  </a:moveTo>
                  <a:lnTo>
                    <a:pt x="1480069" y="0"/>
                  </a:lnTo>
                  <a:lnTo>
                    <a:pt x="1480069" y="1497179"/>
                  </a:lnTo>
                  <a:lnTo>
                    <a:pt x="0" y="1497179"/>
                  </a:lnTo>
                  <a:close/>
                </a:path>
              </a:pathLst>
            </a:custGeom>
            <a:solidFill>
              <a:srgbClr val="D8DFC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80069" cy="153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58299" y="4445750"/>
            <a:ext cx="5284815" cy="5345907"/>
            <a:chOff x="0" y="0"/>
            <a:chExt cx="1480069" cy="1497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80069" cy="1497179"/>
            </a:xfrm>
            <a:custGeom>
              <a:avLst/>
              <a:gdLst/>
              <a:ahLst/>
              <a:cxnLst/>
              <a:rect l="l" t="t" r="r" b="b"/>
              <a:pathLst>
                <a:path w="1480069" h="1497179">
                  <a:moveTo>
                    <a:pt x="0" y="0"/>
                  </a:moveTo>
                  <a:lnTo>
                    <a:pt x="1480069" y="0"/>
                  </a:lnTo>
                  <a:lnTo>
                    <a:pt x="1480069" y="1497179"/>
                  </a:lnTo>
                  <a:lnTo>
                    <a:pt x="0" y="1497179"/>
                  </a:lnTo>
                  <a:close/>
                </a:path>
              </a:pathLst>
            </a:custGeom>
            <a:solidFill>
              <a:srgbClr val="D8DF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80069" cy="153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30011" y="3851883"/>
            <a:ext cx="5284815" cy="5796454"/>
            <a:chOff x="0" y="0"/>
            <a:chExt cx="1480069" cy="16233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80069" cy="1623359"/>
            </a:xfrm>
            <a:custGeom>
              <a:avLst/>
              <a:gdLst/>
              <a:ahLst/>
              <a:cxnLst/>
              <a:rect l="l" t="t" r="r" b="b"/>
              <a:pathLst>
                <a:path w="1480069" h="1623359">
                  <a:moveTo>
                    <a:pt x="0" y="0"/>
                  </a:moveTo>
                  <a:lnTo>
                    <a:pt x="1480069" y="0"/>
                  </a:lnTo>
                  <a:lnTo>
                    <a:pt x="1480069" y="1623359"/>
                  </a:lnTo>
                  <a:lnTo>
                    <a:pt x="0" y="1623359"/>
                  </a:ln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80069" cy="166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4886" y="3851883"/>
            <a:ext cx="5284815" cy="5796454"/>
            <a:chOff x="0" y="0"/>
            <a:chExt cx="1480069" cy="16233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80069" cy="1623359"/>
            </a:xfrm>
            <a:custGeom>
              <a:avLst/>
              <a:gdLst/>
              <a:ahLst/>
              <a:cxnLst/>
              <a:rect l="l" t="t" r="r" b="b"/>
              <a:pathLst>
                <a:path w="1480069" h="1623359">
                  <a:moveTo>
                    <a:pt x="0" y="0"/>
                  </a:moveTo>
                  <a:lnTo>
                    <a:pt x="1480069" y="0"/>
                  </a:lnTo>
                  <a:lnTo>
                    <a:pt x="1480069" y="1623359"/>
                  </a:lnTo>
                  <a:lnTo>
                    <a:pt x="0" y="1623359"/>
                  </a:ln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480069" cy="166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14979" y="3851883"/>
            <a:ext cx="5284815" cy="5796454"/>
            <a:chOff x="0" y="0"/>
            <a:chExt cx="1480069" cy="16233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80069" cy="1623359"/>
            </a:xfrm>
            <a:custGeom>
              <a:avLst/>
              <a:gdLst/>
              <a:ahLst/>
              <a:cxnLst/>
              <a:rect l="l" t="t" r="r" b="b"/>
              <a:pathLst>
                <a:path w="1480069" h="1623359">
                  <a:moveTo>
                    <a:pt x="0" y="0"/>
                  </a:moveTo>
                  <a:lnTo>
                    <a:pt x="1480069" y="0"/>
                  </a:lnTo>
                  <a:lnTo>
                    <a:pt x="1480069" y="1623359"/>
                  </a:lnTo>
                  <a:lnTo>
                    <a:pt x="0" y="1623359"/>
                  </a:ln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80069" cy="166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86327" y="2079670"/>
            <a:ext cx="1772026" cy="177202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04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301281" y="2079858"/>
            <a:ext cx="1772026" cy="177202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04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71373" y="2079670"/>
            <a:ext cx="1772026" cy="177202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04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8510742" y="2404194"/>
            <a:ext cx="1123354" cy="1123354"/>
          </a:xfrm>
          <a:custGeom>
            <a:avLst/>
            <a:gdLst/>
            <a:ahLst/>
            <a:cxnLst/>
            <a:rect l="l" t="t" r="r" b="b"/>
            <a:pathLst>
              <a:path w="1123354" h="1123354">
                <a:moveTo>
                  <a:pt x="0" y="0"/>
                </a:moveTo>
                <a:lnTo>
                  <a:pt x="1123354" y="0"/>
                </a:lnTo>
                <a:lnTo>
                  <a:pt x="1123354" y="1123353"/>
                </a:lnTo>
                <a:lnTo>
                  <a:pt x="0" y="1123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732580" y="2514948"/>
            <a:ext cx="909427" cy="901469"/>
          </a:xfrm>
          <a:custGeom>
            <a:avLst/>
            <a:gdLst/>
            <a:ahLst/>
            <a:cxnLst/>
            <a:rect l="l" t="t" r="r" b="b"/>
            <a:pathLst>
              <a:path w="909427" h="901469">
                <a:moveTo>
                  <a:pt x="0" y="0"/>
                </a:moveTo>
                <a:lnTo>
                  <a:pt x="909427" y="0"/>
                </a:lnTo>
                <a:lnTo>
                  <a:pt x="909427" y="901469"/>
                </a:lnTo>
                <a:lnTo>
                  <a:pt x="0" y="901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339826" y="2404194"/>
            <a:ext cx="1123354" cy="1123354"/>
          </a:xfrm>
          <a:custGeom>
            <a:avLst/>
            <a:gdLst/>
            <a:ahLst/>
            <a:cxnLst/>
            <a:rect l="l" t="t" r="r" b="b"/>
            <a:pathLst>
              <a:path w="1123354" h="1123354">
                <a:moveTo>
                  <a:pt x="0" y="0"/>
                </a:moveTo>
                <a:lnTo>
                  <a:pt x="1123353" y="0"/>
                </a:lnTo>
                <a:lnTo>
                  <a:pt x="1123353" y="1123353"/>
                </a:lnTo>
                <a:lnTo>
                  <a:pt x="0" y="1123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-510756" y="-358119"/>
            <a:ext cx="19309513" cy="2437976"/>
            <a:chOff x="0" y="0"/>
            <a:chExt cx="5085633" cy="64210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85633" cy="642101"/>
            </a:xfrm>
            <a:custGeom>
              <a:avLst/>
              <a:gdLst/>
              <a:ahLst/>
              <a:cxnLst/>
              <a:rect l="l" t="t" r="r" b="b"/>
              <a:pathLst>
                <a:path w="5085633" h="642101">
                  <a:moveTo>
                    <a:pt x="0" y="0"/>
                  </a:moveTo>
                  <a:lnTo>
                    <a:pt x="5085633" y="0"/>
                  </a:lnTo>
                  <a:lnTo>
                    <a:pt x="5085633" y="642101"/>
                  </a:lnTo>
                  <a:lnTo>
                    <a:pt x="0" y="642101"/>
                  </a:lnTo>
                  <a:close/>
                </a:path>
              </a:pathLst>
            </a:custGeom>
            <a:solidFill>
              <a:srgbClr val="54604B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085633" cy="680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5943536" y="7707538"/>
            <a:ext cx="6524742" cy="6524742"/>
          </a:xfrm>
          <a:custGeom>
            <a:avLst/>
            <a:gdLst/>
            <a:ahLst/>
            <a:cxnLst/>
            <a:rect l="l" t="t" r="r" b="b"/>
            <a:pathLst>
              <a:path w="6524742" h="6524742">
                <a:moveTo>
                  <a:pt x="0" y="0"/>
                </a:moveTo>
                <a:lnTo>
                  <a:pt x="6524742" y="0"/>
                </a:lnTo>
                <a:lnTo>
                  <a:pt x="6524742" y="6524742"/>
                </a:lnTo>
                <a:lnTo>
                  <a:pt x="0" y="65247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-1649240" y="1301133"/>
            <a:ext cx="3011369" cy="3011369"/>
          </a:xfrm>
          <a:custGeom>
            <a:avLst/>
            <a:gdLst/>
            <a:ahLst/>
            <a:cxnLst/>
            <a:rect l="l" t="t" r="r" b="b"/>
            <a:pathLst>
              <a:path w="3011369" h="3011369">
                <a:moveTo>
                  <a:pt x="0" y="0"/>
                </a:moveTo>
                <a:lnTo>
                  <a:pt x="3011369" y="0"/>
                </a:lnTo>
                <a:lnTo>
                  <a:pt x="3011369" y="3011369"/>
                </a:lnTo>
                <a:lnTo>
                  <a:pt x="0" y="3011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751205" y="-358119"/>
            <a:ext cx="1016189" cy="1016189"/>
          </a:xfrm>
          <a:custGeom>
            <a:avLst/>
            <a:gdLst/>
            <a:ahLst/>
            <a:cxnLst/>
            <a:rect l="l" t="t" r="r" b="b"/>
            <a:pathLst>
              <a:path w="1016189" h="1016189">
                <a:moveTo>
                  <a:pt x="0" y="0"/>
                </a:moveTo>
                <a:lnTo>
                  <a:pt x="1016190" y="0"/>
                </a:lnTo>
                <a:lnTo>
                  <a:pt x="1016190" y="1016190"/>
                </a:lnTo>
                <a:lnTo>
                  <a:pt x="0" y="10161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751205" y="742833"/>
            <a:ext cx="1016189" cy="1016189"/>
          </a:xfrm>
          <a:custGeom>
            <a:avLst/>
            <a:gdLst/>
            <a:ahLst/>
            <a:cxnLst/>
            <a:rect l="l" t="t" r="r" b="b"/>
            <a:pathLst>
              <a:path w="1016189" h="1016189">
                <a:moveTo>
                  <a:pt x="0" y="0"/>
                </a:moveTo>
                <a:lnTo>
                  <a:pt x="1016190" y="0"/>
                </a:lnTo>
                <a:lnTo>
                  <a:pt x="1016190" y="1016189"/>
                </a:lnTo>
                <a:lnTo>
                  <a:pt x="0" y="1016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-5400000">
            <a:off x="1044543" y="128344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6"/>
                </a:lnTo>
                <a:lnTo>
                  <a:pt x="0" y="13478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2732580" y="217981"/>
            <a:ext cx="12638359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EFAE0"/>
                </a:solidFill>
                <a:latin typeface="Kollektif Bold"/>
              </a:rPr>
              <a:t>PROJECT OBJECTIVES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640982" y="4013621"/>
            <a:ext cx="4844222" cy="76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Futura Bold"/>
              </a:rPr>
              <a:t>Why These Models?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65183" y="4013621"/>
            <a:ext cx="4844222" cy="76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Futura Bold"/>
              </a:rPr>
              <a:t>Models Used: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678595" y="4013621"/>
            <a:ext cx="4844222" cy="147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Futura Bold"/>
              </a:rPr>
              <a:t>Expected Outcomes:</a:t>
            </a:r>
          </a:p>
          <a:p>
            <a:pPr algn="ctr"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Futura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6659634" y="5010150"/>
            <a:ext cx="4825570" cy="314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Futura"/>
              </a:rPr>
              <a:t>Handling Non-Linear Data</a:t>
            </a:r>
          </a:p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Futura"/>
              </a:rPr>
              <a:t>Feature Interactions</a:t>
            </a:r>
          </a:p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Futura"/>
              </a:rPr>
              <a:t>Robustness</a:t>
            </a:r>
          </a:p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Futura"/>
              </a:rPr>
              <a:t>Scalability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74509" y="5120434"/>
            <a:ext cx="4825570" cy="375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Futura"/>
              </a:rPr>
              <a:t>Random Forest Classifier</a:t>
            </a:r>
          </a:p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Futura"/>
              </a:rPr>
              <a:t>Gradient Boosting Classifier</a:t>
            </a:r>
          </a:p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Futura"/>
              </a:rPr>
              <a:t>AdaBoost Classifier</a:t>
            </a:r>
          </a:p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Futura"/>
              </a:rPr>
              <a:t>XGBoost Classifier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315347" y="5010150"/>
            <a:ext cx="5284447" cy="424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Futura"/>
              </a:rPr>
              <a:t>To achieve high accuracy in predicting high claims.</a:t>
            </a:r>
          </a:p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Futura"/>
              </a:rPr>
              <a:t>To improve the interpretability of model results for strategic business applications.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514350"/>
            <a:ext cx="16230600" cy="12473183"/>
            <a:chOff x="0" y="0"/>
            <a:chExt cx="4274726" cy="32851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3285118"/>
            </a:xfrm>
            <a:custGeom>
              <a:avLst/>
              <a:gdLst/>
              <a:ahLst/>
              <a:cxnLst/>
              <a:rect l="l" t="t" r="r" b="b"/>
              <a:pathLst>
                <a:path w="4274726" h="3285118">
                  <a:moveTo>
                    <a:pt x="0" y="0"/>
                  </a:moveTo>
                  <a:lnTo>
                    <a:pt x="4274726" y="0"/>
                  </a:lnTo>
                  <a:lnTo>
                    <a:pt x="4274726" y="3285118"/>
                  </a:lnTo>
                  <a:lnTo>
                    <a:pt x="0" y="3285118"/>
                  </a:ln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323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4916759" y="4910930"/>
            <a:ext cx="8919562" cy="8919562"/>
          </a:xfrm>
          <a:custGeom>
            <a:avLst/>
            <a:gdLst/>
            <a:ahLst/>
            <a:cxnLst/>
            <a:rect l="l" t="t" r="r" b="b"/>
            <a:pathLst>
              <a:path w="8919562" h="8919562">
                <a:moveTo>
                  <a:pt x="0" y="0"/>
                </a:moveTo>
                <a:lnTo>
                  <a:pt x="8919563" y="0"/>
                </a:lnTo>
                <a:lnTo>
                  <a:pt x="8919563" y="8919562"/>
                </a:lnTo>
                <a:lnTo>
                  <a:pt x="0" y="8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21225" y="8508177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6"/>
                </a:lnTo>
                <a:lnTo>
                  <a:pt x="0" y="134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4777" y="2837606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4777" y="4295215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62275" y="104776"/>
            <a:ext cx="15214258" cy="86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Kollektif Bold"/>
              </a:rPr>
              <a:t>MODEL EVALUATION SUMMARY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2623" y="1379526"/>
            <a:ext cx="5151131" cy="66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EFAE0"/>
                </a:solidFill>
                <a:latin typeface="Futura Bold"/>
              </a:rPr>
              <a:t>Model Performance: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2623" y="5010150"/>
            <a:ext cx="5151131" cy="66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EFAE0"/>
                </a:solidFill>
                <a:latin typeface="Futura Bold"/>
              </a:rPr>
              <a:t>Significant Findings: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2623" y="2368528"/>
            <a:ext cx="14973911" cy="244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AE0"/>
                </a:solidFill>
                <a:latin typeface="Futura"/>
              </a:rPr>
              <a:t>Random Forest: Accuracy - 89.87%, ROC-AUC - 96.85%</a:t>
            </a:r>
          </a:p>
          <a:p>
            <a:pPr marL="734055" lvl="1" indent="-367027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AE0"/>
                </a:solidFill>
                <a:latin typeface="Futura"/>
              </a:rPr>
              <a:t>Gradient Boosting: Accuracy - 89.87%, ROC-AUC - 96.52%</a:t>
            </a:r>
          </a:p>
          <a:p>
            <a:pPr marL="734055" lvl="1" indent="-367027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AE0"/>
                </a:solidFill>
                <a:latin typeface="Futura"/>
              </a:rPr>
              <a:t>AdaBoost: Accuracy - 88.23%, ROC-AUC - 95.65%</a:t>
            </a:r>
          </a:p>
          <a:p>
            <a:pPr marL="734055" lvl="1" indent="-367027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AE0"/>
                </a:solidFill>
                <a:latin typeface="Futura"/>
              </a:rPr>
              <a:t>XGBoost: Accuracy - 89.38%, ROC-AUC - 96.85%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2623" y="5864226"/>
            <a:ext cx="15019489" cy="364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AE0"/>
                </a:solidFill>
                <a:latin typeface="Futura"/>
              </a:rPr>
              <a:t>Random Forest and XGBoost models excel with the highest accuracy and ROC-AUC scores.</a:t>
            </a:r>
          </a:p>
          <a:p>
            <a:pPr marL="734055" lvl="1" indent="-367027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AE0"/>
                </a:solidFill>
                <a:latin typeface="Futura"/>
              </a:rPr>
              <a:t>AdaBoost shows a slight dip in performance, potentially due to its approach to combining learners.</a:t>
            </a:r>
          </a:p>
          <a:p>
            <a:pPr marL="734055" lvl="1" indent="-367027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AE0"/>
                </a:solidFill>
                <a:latin typeface="Futura"/>
              </a:rPr>
              <a:t>Consistently high precision and recall scores across models suggest a balanced prediction capability.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FAB59-5CE7-4CB7-649C-F19308D4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23947" cy="491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4D135-05EF-B0E7-C27D-EEA3310DF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308" y="0"/>
            <a:ext cx="9243363" cy="491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84C14-D30B-0A3A-4388-8CE4CE4F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143500"/>
            <a:ext cx="8723947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1A0816-12F5-EF0F-F03F-4A13A2F20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309" y="5143500"/>
            <a:ext cx="92433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3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64845" y="-4603289"/>
            <a:ext cx="7436699" cy="7436699"/>
          </a:xfrm>
          <a:custGeom>
            <a:avLst/>
            <a:gdLst/>
            <a:ahLst/>
            <a:cxnLst/>
            <a:rect l="l" t="t" r="r" b="b"/>
            <a:pathLst>
              <a:path w="7436699" h="7436699">
                <a:moveTo>
                  <a:pt x="0" y="0"/>
                </a:moveTo>
                <a:lnTo>
                  <a:pt x="7436699" y="0"/>
                </a:lnTo>
                <a:lnTo>
                  <a:pt x="7436699" y="7436699"/>
                </a:lnTo>
                <a:lnTo>
                  <a:pt x="0" y="743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612" y="-165810"/>
            <a:ext cx="7081295" cy="11238895"/>
            <a:chOff x="0" y="0"/>
            <a:chExt cx="1865032" cy="29600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5032" cy="2960038"/>
            </a:xfrm>
            <a:custGeom>
              <a:avLst/>
              <a:gdLst/>
              <a:ahLst/>
              <a:cxnLst/>
              <a:rect l="l" t="t" r="r" b="b"/>
              <a:pathLst>
                <a:path w="1865032" h="2960038">
                  <a:moveTo>
                    <a:pt x="0" y="0"/>
                  </a:moveTo>
                  <a:lnTo>
                    <a:pt x="1865032" y="0"/>
                  </a:lnTo>
                  <a:lnTo>
                    <a:pt x="1865032" y="2960038"/>
                  </a:lnTo>
                  <a:lnTo>
                    <a:pt x="0" y="2960038"/>
                  </a:ln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65032" cy="2998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315" y="-1122194"/>
            <a:ext cx="1912769" cy="1912769"/>
          </a:xfrm>
          <a:custGeom>
            <a:avLst/>
            <a:gdLst/>
            <a:ahLst/>
            <a:cxnLst/>
            <a:rect l="l" t="t" r="r" b="b"/>
            <a:pathLst>
              <a:path w="1912769" h="1912769">
                <a:moveTo>
                  <a:pt x="0" y="0"/>
                </a:moveTo>
                <a:lnTo>
                  <a:pt x="1912770" y="0"/>
                </a:lnTo>
                <a:lnTo>
                  <a:pt x="1912770" y="1912769"/>
                </a:lnTo>
                <a:lnTo>
                  <a:pt x="0" y="1912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331615" y="9629101"/>
            <a:ext cx="1165700" cy="1165700"/>
          </a:xfrm>
          <a:custGeom>
            <a:avLst/>
            <a:gdLst/>
            <a:ahLst/>
            <a:cxnLst/>
            <a:rect l="l" t="t" r="r" b="b"/>
            <a:pathLst>
              <a:path w="1165700" h="1165700">
                <a:moveTo>
                  <a:pt x="0" y="0"/>
                </a:moveTo>
                <a:lnTo>
                  <a:pt x="1165701" y="0"/>
                </a:lnTo>
                <a:lnTo>
                  <a:pt x="1165701" y="1165701"/>
                </a:lnTo>
                <a:lnTo>
                  <a:pt x="0" y="1165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99032" y="1177290"/>
            <a:ext cx="5506456" cy="100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EFAE0"/>
                </a:solidFill>
                <a:latin typeface="Kollektif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856229"/>
            <a:ext cx="6755487" cy="770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7" lvl="1" indent="-388618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EFAE0"/>
                </a:solidFill>
                <a:latin typeface="Futura"/>
              </a:rPr>
              <a:t>Our models have shown high accuracy and solid predictive abilities, a testament to robust data and practical algorithms.</a:t>
            </a:r>
          </a:p>
          <a:p>
            <a:pPr marL="777237" lvl="1" indent="-388618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EFAE0"/>
                </a:solidFill>
                <a:latin typeface="Futura"/>
              </a:rPr>
              <a:t>The success of ensemble methods, particularly Random Forest and XGBoost, highlights the power of combining multiple learning models.</a:t>
            </a:r>
          </a:p>
          <a:p>
            <a:pPr>
              <a:lnSpc>
                <a:spcPts val="5039"/>
              </a:lnSpc>
            </a:pPr>
            <a:endParaRPr lang="en-US" sz="3599">
              <a:solidFill>
                <a:srgbClr val="FEFAE0"/>
              </a:solidFill>
              <a:latin typeface="Futur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192907" y="2057400"/>
            <a:ext cx="11031166" cy="8229600"/>
          </a:xfrm>
          <a:custGeom>
            <a:avLst/>
            <a:gdLst/>
            <a:ahLst/>
            <a:cxnLst/>
            <a:rect l="l" t="t" r="r" b="b"/>
            <a:pathLst>
              <a:path w="11031166" h="8229600">
                <a:moveTo>
                  <a:pt x="0" y="0"/>
                </a:moveTo>
                <a:lnTo>
                  <a:pt x="11031166" y="0"/>
                </a:lnTo>
                <a:lnTo>
                  <a:pt x="110311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974197" y="345439"/>
            <a:ext cx="11468586" cy="144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3699">
                <a:solidFill>
                  <a:srgbClr val="1B1B1B"/>
                </a:solidFill>
                <a:latin typeface="Open Sans Bold"/>
              </a:rPr>
              <a:t>To determine the best model, we focus on two main metrics: Accuracy and ROC-AUC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81604" y="4837730"/>
            <a:ext cx="4242524" cy="42425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29082" y="-761528"/>
            <a:ext cx="11810057" cy="1181005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00539" y="7328675"/>
            <a:ext cx="3045740" cy="30457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01618" y="7629754"/>
            <a:ext cx="2443581" cy="244358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62642" y="2250672"/>
            <a:ext cx="13501334" cy="629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8"/>
              </a:lnSpc>
            </a:pPr>
            <a:r>
              <a:rPr lang="en-US" sz="21516">
                <a:solidFill>
                  <a:srgbClr val="FEFAE0"/>
                </a:solidFill>
                <a:latin typeface="Kollektif Bold"/>
              </a:rPr>
              <a:t>THANK YOU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152443" y="789657"/>
            <a:ext cx="1784738" cy="178473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947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1277" y="2119199"/>
            <a:ext cx="1371365" cy="137136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6211891" y="5827219"/>
            <a:ext cx="8919562" cy="8919562"/>
          </a:xfrm>
          <a:custGeom>
            <a:avLst/>
            <a:gdLst/>
            <a:ahLst/>
            <a:cxnLst/>
            <a:rect l="l" t="t" r="r" b="b"/>
            <a:pathLst>
              <a:path w="8919562" h="8919562">
                <a:moveTo>
                  <a:pt x="0" y="0"/>
                </a:moveTo>
                <a:lnTo>
                  <a:pt x="8919562" y="0"/>
                </a:lnTo>
                <a:lnTo>
                  <a:pt x="8919562" y="8919562"/>
                </a:lnTo>
                <a:lnTo>
                  <a:pt x="0" y="8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482231" y="652106"/>
            <a:ext cx="1777069" cy="1777069"/>
          </a:xfrm>
          <a:custGeom>
            <a:avLst/>
            <a:gdLst/>
            <a:ahLst/>
            <a:cxnLst/>
            <a:rect l="l" t="t" r="r" b="b"/>
            <a:pathLst>
              <a:path w="1777069" h="1777069">
                <a:moveTo>
                  <a:pt x="0" y="0"/>
                </a:moveTo>
                <a:lnTo>
                  <a:pt x="1777069" y="0"/>
                </a:lnTo>
                <a:lnTo>
                  <a:pt x="1777069" y="1777069"/>
                </a:lnTo>
                <a:lnTo>
                  <a:pt x="0" y="1777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59826" y="5457710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59826" y="6915319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614077" y="178669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7614077" y="324430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7259300" y="8359021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35635" y="2292929"/>
            <a:ext cx="17189110" cy="8455699"/>
            <a:chOff x="0" y="0"/>
            <a:chExt cx="2663043" cy="1310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3043" cy="1310009"/>
            </a:xfrm>
            <a:custGeom>
              <a:avLst/>
              <a:gdLst/>
              <a:ahLst/>
              <a:cxnLst/>
              <a:rect l="l" t="t" r="r" b="b"/>
              <a:pathLst>
                <a:path w="2663043" h="1310009">
                  <a:moveTo>
                    <a:pt x="0" y="0"/>
                  </a:moveTo>
                  <a:lnTo>
                    <a:pt x="2663043" y="0"/>
                  </a:lnTo>
                  <a:lnTo>
                    <a:pt x="2663043" y="1310009"/>
                  </a:lnTo>
                  <a:lnTo>
                    <a:pt x="0" y="1310009"/>
                  </a:lnTo>
                  <a:close/>
                </a:path>
              </a:pathLst>
            </a:custGeom>
            <a:blipFill>
              <a:blip r:embed="rId2"/>
              <a:stretch>
                <a:fillRect t="-53102" r="-40165" b="-717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3242282" y="5895371"/>
            <a:ext cx="10701563" cy="10701563"/>
          </a:xfrm>
          <a:custGeom>
            <a:avLst/>
            <a:gdLst/>
            <a:ahLst/>
            <a:cxnLst/>
            <a:rect l="l" t="t" r="r" b="b"/>
            <a:pathLst>
              <a:path w="10701563" h="10701563">
                <a:moveTo>
                  <a:pt x="0" y="0"/>
                </a:moveTo>
                <a:lnTo>
                  <a:pt x="10701563" y="0"/>
                </a:lnTo>
                <a:lnTo>
                  <a:pt x="10701563" y="10701563"/>
                </a:lnTo>
                <a:lnTo>
                  <a:pt x="0" y="107015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1626278"/>
            <a:ext cx="18288000" cy="8660722"/>
            <a:chOff x="0" y="0"/>
            <a:chExt cx="4816593" cy="22810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281013"/>
            </a:xfrm>
            <a:custGeom>
              <a:avLst/>
              <a:gdLst/>
              <a:ahLst/>
              <a:cxnLst/>
              <a:rect l="l" t="t" r="r" b="b"/>
              <a:pathLst>
                <a:path w="4816592" h="2281013">
                  <a:moveTo>
                    <a:pt x="0" y="0"/>
                  </a:moveTo>
                  <a:lnTo>
                    <a:pt x="4816592" y="0"/>
                  </a:lnTo>
                  <a:lnTo>
                    <a:pt x="4816592" y="2281013"/>
                  </a:lnTo>
                  <a:lnTo>
                    <a:pt x="0" y="2281013"/>
                  </a:lnTo>
                  <a:close/>
                </a:path>
              </a:pathLst>
            </a:custGeom>
            <a:solidFill>
              <a:srgbClr val="B1C38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2319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17933" y="306701"/>
            <a:ext cx="6470303" cy="967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67"/>
              </a:lnSpc>
              <a:spcBef>
                <a:spcPct val="0"/>
              </a:spcBef>
            </a:pPr>
            <a:r>
              <a:rPr lang="en-US" sz="5048" spc="757">
                <a:solidFill>
                  <a:srgbClr val="5F6F52"/>
                </a:solidFill>
                <a:latin typeface="Kollektif Bold"/>
              </a:rPr>
              <a:t>INTRODUCTION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1564845" y="-4603289"/>
            <a:ext cx="6524742" cy="6524742"/>
          </a:xfrm>
          <a:custGeom>
            <a:avLst/>
            <a:gdLst/>
            <a:ahLst/>
            <a:cxnLst/>
            <a:rect l="l" t="t" r="r" b="b"/>
            <a:pathLst>
              <a:path w="6524742" h="6524742">
                <a:moveTo>
                  <a:pt x="0" y="0"/>
                </a:moveTo>
                <a:lnTo>
                  <a:pt x="6524743" y="0"/>
                </a:lnTo>
                <a:lnTo>
                  <a:pt x="6524743" y="6524743"/>
                </a:lnTo>
                <a:lnTo>
                  <a:pt x="0" y="6524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489309" y="9242683"/>
            <a:ext cx="1505945" cy="15059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7614077" y="178669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614077" y="324430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93528" y="4289539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6"/>
                </a:lnTo>
                <a:lnTo>
                  <a:pt x="0" y="1347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10462" y="4269387"/>
            <a:ext cx="9768601" cy="2439575"/>
            <a:chOff x="0" y="0"/>
            <a:chExt cx="2572800" cy="6425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72800" cy="642522"/>
            </a:xfrm>
            <a:custGeom>
              <a:avLst/>
              <a:gdLst/>
              <a:ahLst/>
              <a:cxnLst/>
              <a:rect l="l" t="t" r="r" b="b"/>
              <a:pathLst>
                <a:path w="2572800" h="642522">
                  <a:moveTo>
                    <a:pt x="0" y="0"/>
                  </a:moveTo>
                  <a:lnTo>
                    <a:pt x="2572800" y="0"/>
                  </a:lnTo>
                  <a:lnTo>
                    <a:pt x="2572800" y="642522"/>
                  </a:lnTo>
                  <a:lnTo>
                    <a:pt x="0" y="642522"/>
                  </a:lnTo>
                  <a:close/>
                </a:path>
              </a:pathLst>
            </a:custGeom>
            <a:solidFill>
              <a:srgbClr val="899D7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572800" cy="68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8701" y="1867057"/>
            <a:ext cx="17244646" cy="2076174"/>
            <a:chOff x="0" y="0"/>
            <a:chExt cx="4541800" cy="5468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541800" cy="546811"/>
            </a:xfrm>
            <a:custGeom>
              <a:avLst/>
              <a:gdLst/>
              <a:ahLst/>
              <a:cxnLst/>
              <a:rect l="l" t="t" r="r" b="b"/>
              <a:pathLst>
                <a:path w="4541800" h="546811">
                  <a:moveTo>
                    <a:pt x="0" y="0"/>
                  </a:moveTo>
                  <a:lnTo>
                    <a:pt x="4541800" y="0"/>
                  </a:lnTo>
                  <a:lnTo>
                    <a:pt x="4541800" y="546811"/>
                  </a:lnTo>
                  <a:lnTo>
                    <a:pt x="0" y="546811"/>
                  </a:lnTo>
                  <a:close/>
                </a:path>
              </a:pathLst>
            </a:custGeom>
            <a:solidFill>
              <a:srgbClr val="D8DFC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541800" cy="584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10462" y="4154485"/>
            <a:ext cx="9768601" cy="2669378"/>
            <a:chOff x="0" y="0"/>
            <a:chExt cx="2572800" cy="70304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72800" cy="703046"/>
            </a:xfrm>
            <a:custGeom>
              <a:avLst/>
              <a:gdLst/>
              <a:ahLst/>
              <a:cxnLst/>
              <a:rect l="l" t="t" r="r" b="b"/>
              <a:pathLst>
                <a:path w="2572800" h="703046">
                  <a:moveTo>
                    <a:pt x="0" y="0"/>
                  </a:moveTo>
                  <a:lnTo>
                    <a:pt x="2572800" y="0"/>
                  </a:lnTo>
                  <a:lnTo>
                    <a:pt x="2572800" y="703046"/>
                  </a:lnTo>
                  <a:lnTo>
                    <a:pt x="0" y="703046"/>
                  </a:lnTo>
                  <a:close/>
                </a:path>
              </a:pathLst>
            </a:custGeom>
            <a:solidFill>
              <a:srgbClr val="B1C38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572800" cy="741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89574" y="7347738"/>
            <a:ext cx="17386172" cy="2310169"/>
            <a:chOff x="0" y="0"/>
            <a:chExt cx="4579074" cy="60843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579074" cy="608440"/>
            </a:xfrm>
            <a:custGeom>
              <a:avLst/>
              <a:gdLst/>
              <a:ahLst/>
              <a:cxnLst/>
              <a:rect l="l" t="t" r="r" b="b"/>
              <a:pathLst>
                <a:path w="4579074" h="608440">
                  <a:moveTo>
                    <a:pt x="0" y="0"/>
                  </a:moveTo>
                  <a:lnTo>
                    <a:pt x="4579074" y="0"/>
                  </a:lnTo>
                  <a:lnTo>
                    <a:pt x="4579074" y="608440"/>
                  </a:lnTo>
                  <a:lnTo>
                    <a:pt x="0" y="608440"/>
                  </a:ln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579074" cy="646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36540" y="1797629"/>
            <a:ext cx="5151131" cy="58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6"/>
              </a:lnSpc>
            </a:pPr>
            <a:r>
              <a:rPr lang="en-US" sz="3083">
                <a:solidFill>
                  <a:srgbClr val="000000"/>
                </a:solidFill>
                <a:latin typeface="Futura Bold"/>
              </a:rPr>
              <a:t>Problem Statement: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6540" y="2418845"/>
            <a:ext cx="1708680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A key challenge in the auto insurance industry is predicting which claims will be high. High claims significantly impact insurance companies' financial stability and pricing models.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14261" y="4289539"/>
            <a:ext cx="16973739" cy="2534323"/>
            <a:chOff x="0" y="0"/>
            <a:chExt cx="4470450" cy="66747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470450" cy="667476"/>
            </a:xfrm>
            <a:custGeom>
              <a:avLst/>
              <a:gdLst/>
              <a:ahLst/>
              <a:cxnLst/>
              <a:rect l="l" t="t" r="r" b="b"/>
              <a:pathLst>
                <a:path w="4470450" h="667476">
                  <a:moveTo>
                    <a:pt x="0" y="0"/>
                  </a:moveTo>
                  <a:lnTo>
                    <a:pt x="4470450" y="0"/>
                  </a:lnTo>
                  <a:lnTo>
                    <a:pt x="4470450" y="667476"/>
                  </a:lnTo>
                  <a:lnTo>
                    <a:pt x="0" y="667476"/>
                  </a:lnTo>
                  <a:close/>
                </a:path>
              </a:pathLst>
            </a:custGeom>
            <a:solidFill>
              <a:srgbClr val="899D7A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470450" cy="70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10462" y="5029200"/>
            <a:ext cx="16513956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utura"/>
              </a:rPr>
              <a:t>This project aims to develop a predictive model that identifies customers likely to file high claims based on their personal and policy data. This enables proactive management and tailored customer engagement strategies.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9294" y="7385838"/>
            <a:ext cx="6377323" cy="58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6"/>
              </a:lnSpc>
            </a:pPr>
            <a:r>
              <a:rPr lang="en-US" sz="3083">
                <a:solidFill>
                  <a:srgbClr val="FFFFFF"/>
                </a:solidFill>
                <a:latin typeface="Futura Bold"/>
              </a:rPr>
              <a:t>Why It Matters: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22390" y="4375030"/>
            <a:ext cx="5151131" cy="58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6"/>
              </a:lnSpc>
            </a:pPr>
            <a:r>
              <a:rPr lang="en-US" sz="3083">
                <a:solidFill>
                  <a:srgbClr val="000000"/>
                </a:solidFill>
                <a:latin typeface="Futura Bold"/>
              </a:rPr>
              <a:t>Goal: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6540" y="8159318"/>
            <a:ext cx="17239206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Futura"/>
              </a:rPr>
              <a:t>Accurately predicting high claims can help improve risk management, personalized pricing, and customer service by anticipating needs.</a:t>
            </a:r>
          </a:p>
        </p:txBody>
      </p:sp>
      <p:sp>
        <p:nvSpPr>
          <p:cNvPr id="37" name="Freeform 37"/>
          <p:cNvSpPr/>
          <p:nvPr/>
        </p:nvSpPr>
        <p:spPr>
          <a:xfrm>
            <a:off x="-1226984" y="8452577"/>
            <a:ext cx="3011369" cy="3011369"/>
          </a:xfrm>
          <a:custGeom>
            <a:avLst/>
            <a:gdLst/>
            <a:ahLst/>
            <a:cxnLst/>
            <a:rect l="l" t="t" r="r" b="b"/>
            <a:pathLst>
              <a:path w="3011369" h="3011369">
                <a:moveTo>
                  <a:pt x="0" y="0"/>
                </a:moveTo>
                <a:lnTo>
                  <a:pt x="3011369" y="0"/>
                </a:lnTo>
                <a:lnTo>
                  <a:pt x="3011369" y="3011368"/>
                </a:lnTo>
                <a:lnTo>
                  <a:pt x="0" y="3011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5400000">
            <a:off x="792876" y="282345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633" y="-792358"/>
            <a:ext cx="4036665" cy="403666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220572" y="6554881"/>
            <a:ext cx="11758333" cy="11758333"/>
          </a:xfrm>
          <a:custGeom>
            <a:avLst/>
            <a:gdLst/>
            <a:ahLst/>
            <a:cxnLst/>
            <a:rect l="l" t="t" r="r" b="b"/>
            <a:pathLst>
              <a:path w="11758333" h="11758333">
                <a:moveTo>
                  <a:pt x="0" y="0"/>
                </a:moveTo>
                <a:lnTo>
                  <a:pt x="11758333" y="0"/>
                </a:lnTo>
                <a:lnTo>
                  <a:pt x="11758333" y="11758333"/>
                </a:lnTo>
                <a:lnTo>
                  <a:pt x="0" y="1175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225975"/>
            <a:ext cx="15950205" cy="8728057"/>
            <a:chOff x="0" y="0"/>
            <a:chExt cx="4200877" cy="22987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00877" cy="2298747"/>
            </a:xfrm>
            <a:custGeom>
              <a:avLst/>
              <a:gdLst/>
              <a:ahLst/>
              <a:cxnLst/>
              <a:rect l="l" t="t" r="r" b="b"/>
              <a:pathLst>
                <a:path w="4200877" h="2298747">
                  <a:moveTo>
                    <a:pt x="0" y="0"/>
                  </a:moveTo>
                  <a:lnTo>
                    <a:pt x="4200877" y="0"/>
                  </a:lnTo>
                  <a:lnTo>
                    <a:pt x="4200877" y="2298747"/>
                  </a:lnTo>
                  <a:lnTo>
                    <a:pt x="0" y="2298747"/>
                  </a:ln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00877" cy="233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19031" y="1653348"/>
            <a:ext cx="5416908" cy="63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7"/>
              </a:lnSpc>
            </a:pPr>
            <a:r>
              <a:rPr lang="en-US" sz="3348" u="sng">
                <a:solidFill>
                  <a:srgbClr val="FEFAE0"/>
                </a:solidFill>
                <a:latin typeface="Futura Bold"/>
              </a:rPr>
              <a:t>Dataset Source and Context: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9031" y="2336796"/>
            <a:ext cx="14931758" cy="285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EFAE0"/>
                </a:solidFill>
                <a:latin typeface="Futura Bold"/>
              </a:rPr>
              <a:t>Source:</a:t>
            </a:r>
            <a:r>
              <a:rPr lang="en-US" sz="3200">
                <a:solidFill>
                  <a:srgbClr val="FEFAE0"/>
                </a:solidFill>
                <a:latin typeface="Futura"/>
              </a:rPr>
              <a:t> Obtained from the UCI Machine Learning Repository.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EFAE0"/>
                </a:solidFill>
                <a:latin typeface="Futura Bold"/>
              </a:rPr>
              <a:t>Context:</a:t>
            </a:r>
            <a:r>
              <a:rPr lang="en-US" sz="3200">
                <a:solidFill>
                  <a:srgbClr val="FEFAE0"/>
                </a:solidFill>
                <a:latin typeface="Futura"/>
              </a:rPr>
              <a:t> This dataset contains customer data related to vehicle insurance policies. It includes socio-economic information about customers and details about the insured vehicles.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EFAE0"/>
              </a:solidFill>
              <a:latin typeface="Futura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0" y="9217895"/>
            <a:ext cx="1069105" cy="106910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C38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614077" y="178669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614077" y="324430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6978905" y="8116235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1347845"/>
                </a:moveTo>
                <a:lnTo>
                  <a:pt x="635172" y="1347845"/>
                </a:lnTo>
                <a:lnTo>
                  <a:pt x="635172" y="0"/>
                </a:lnTo>
                <a:lnTo>
                  <a:pt x="0" y="0"/>
                </a:lnTo>
                <a:lnTo>
                  <a:pt x="0" y="13478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167419" y="177800"/>
            <a:ext cx="6827538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00"/>
              </a:lnSpc>
            </a:pPr>
            <a:r>
              <a:rPr lang="en-US" sz="5000">
                <a:solidFill>
                  <a:srgbClr val="5F6F52"/>
                </a:solidFill>
                <a:latin typeface="Kollektif Bold"/>
              </a:rPr>
              <a:t>DATASET 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031" y="5010150"/>
            <a:ext cx="4515844" cy="63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7"/>
              </a:lnSpc>
            </a:pPr>
            <a:r>
              <a:rPr lang="en-US" sz="3348" u="sng">
                <a:solidFill>
                  <a:srgbClr val="FEFAE0"/>
                </a:solidFill>
                <a:latin typeface="Futura Bold"/>
              </a:rPr>
              <a:t>Content and Structure: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9031" y="5776077"/>
            <a:ext cx="14931758" cy="397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EFAE0"/>
                </a:solidFill>
                <a:latin typeface="Futura Bold"/>
              </a:rPr>
              <a:t>Data Content: </a:t>
            </a:r>
            <a:r>
              <a:rPr lang="en-US" sz="3200">
                <a:solidFill>
                  <a:srgbClr val="FEFAE0"/>
                </a:solidFill>
                <a:latin typeface="Futura"/>
              </a:rPr>
              <a:t>Features include categorical and numerical variables, such as socio-economic data, details about the vehicle, and the customer lifetime value based on historical data.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EFAE0"/>
                </a:solidFill>
                <a:latin typeface="Futura Bold"/>
              </a:rPr>
              <a:t>Use Case: </a:t>
            </a:r>
            <a:r>
              <a:rPr lang="en-US" sz="3200">
                <a:solidFill>
                  <a:srgbClr val="FEFAE0"/>
                </a:solidFill>
                <a:latin typeface="Futura"/>
              </a:rPr>
              <a:t>The data is primarily used for clustering customers according to their purchasing behaviors, which is crucial for targeted marketing strategies and budgeting for marketing expenses.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EFAE0"/>
              </a:solidFill>
              <a:latin typeface="Futu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704610" y="5006632"/>
            <a:ext cx="1959872" cy="43989"/>
          </a:xfrm>
          <a:prstGeom prst="line">
            <a:avLst/>
          </a:prstGeom>
          <a:ln w="57150" cap="flat">
            <a:solidFill>
              <a:srgbClr val="5F6F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5982627" y="2068601"/>
            <a:ext cx="2144737" cy="1602797"/>
          </a:xfrm>
          <a:prstGeom prst="line">
            <a:avLst/>
          </a:prstGeom>
          <a:ln w="57150" cap="flat">
            <a:solidFill>
              <a:srgbClr val="5F6F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6704610" y="6116039"/>
            <a:ext cx="1438192" cy="1569833"/>
          </a:xfrm>
          <a:prstGeom prst="line">
            <a:avLst/>
          </a:prstGeom>
          <a:ln w="57150" cap="flat">
            <a:solidFill>
              <a:srgbClr val="5F6F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4069857" y="7793821"/>
            <a:ext cx="1912769" cy="1912769"/>
          </a:xfrm>
          <a:custGeom>
            <a:avLst/>
            <a:gdLst/>
            <a:ahLst/>
            <a:cxnLst/>
            <a:rect l="l" t="t" r="r" b="b"/>
            <a:pathLst>
              <a:path w="1912769" h="1912769">
                <a:moveTo>
                  <a:pt x="0" y="0"/>
                </a:moveTo>
                <a:lnTo>
                  <a:pt x="1912770" y="0"/>
                </a:lnTo>
                <a:lnTo>
                  <a:pt x="1912770" y="1912769"/>
                </a:lnTo>
                <a:lnTo>
                  <a:pt x="0" y="1912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84838" y="-1442795"/>
            <a:ext cx="1912769" cy="1912769"/>
          </a:xfrm>
          <a:custGeom>
            <a:avLst/>
            <a:gdLst/>
            <a:ahLst/>
            <a:cxnLst/>
            <a:rect l="l" t="t" r="r" b="b"/>
            <a:pathLst>
              <a:path w="1912769" h="1912769">
                <a:moveTo>
                  <a:pt x="0" y="0"/>
                </a:moveTo>
                <a:lnTo>
                  <a:pt x="1912769" y="0"/>
                </a:lnTo>
                <a:lnTo>
                  <a:pt x="1912769" y="1912769"/>
                </a:lnTo>
                <a:lnTo>
                  <a:pt x="0" y="1912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658967" y="935821"/>
            <a:ext cx="7637712" cy="7856575"/>
            <a:chOff x="0" y="0"/>
            <a:chExt cx="790158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0158" cy="812800"/>
            </a:xfrm>
            <a:custGeom>
              <a:avLst/>
              <a:gdLst/>
              <a:ahLst/>
              <a:cxnLst/>
              <a:rect l="l" t="t" r="r" b="b"/>
              <a:pathLst>
                <a:path w="790158" h="812800">
                  <a:moveTo>
                    <a:pt x="395079" y="0"/>
                  </a:moveTo>
                  <a:cubicBezTo>
                    <a:pt x="176883" y="0"/>
                    <a:pt x="0" y="181951"/>
                    <a:pt x="0" y="406400"/>
                  </a:cubicBezTo>
                  <a:cubicBezTo>
                    <a:pt x="0" y="630849"/>
                    <a:pt x="176883" y="812800"/>
                    <a:pt x="395079" y="812800"/>
                  </a:cubicBezTo>
                  <a:cubicBezTo>
                    <a:pt x="613275" y="812800"/>
                    <a:pt x="790158" y="630849"/>
                    <a:pt x="790158" y="406400"/>
                  </a:cubicBezTo>
                  <a:cubicBezTo>
                    <a:pt x="790158" y="181951"/>
                    <a:pt x="613275" y="0"/>
                    <a:pt x="395079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4077" y="-200025"/>
              <a:ext cx="642003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801"/>
                </a:lnSpc>
              </a:pPr>
              <a:r>
                <a:rPr lang="en-US" sz="7001">
                  <a:solidFill>
                    <a:srgbClr val="FFFFFF"/>
                  </a:solidFill>
                  <a:latin typeface="Kollektif Bold Italics"/>
                </a:rPr>
                <a:t>Preprocessing Mastery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458676" y="419641"/>
            <a:ext cx="2812387" cy="281238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80664" y="681499"/>
            <a:ext cx="2256363" cy="225636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93844" y="4060209"/>
            <a:ext cx="1980825" cy="198082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04B">
                <a:alpha val="1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74070" y="819268"/>
            <a:ext cx="1980825" cy="198082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04B">
                <a:alpha val="14902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674070" y="7277475"/>
            <a:ext cx="1980825" cy="198082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04B">
                <a:alpha val="14902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64482" y="4077332"/>
            <a:ext cx="1858600" cy="185860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664545" y="790693"/>
            <a:ext cx="1858600" cy="185860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664545" y="7248900"/>
            <a:ext cx="1858600" cy="185860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127364" y="1227665"/>
            <a:ext cx="932960" cy="984655"/>
          </a:xfrm>
          <a:custGeom>
            <a:avLst/>
            <a:gdLst/>
            <a:ahLst/>
            <a:cxnLst/>
            <a:rect l="l" t="t" r="r" b="b"/>
            <a:pathLst>
              <a:path w="932960" h="984655">
                <a:moveTo>
                  <a:pt x="0" y="0"/>
                </a:moveTo>
                <a:lnTo>
                  <a:pt x="932961" y="0"/>
                </a:lnTo>
                <a:lnTo>
                  <a:pt x="932961" y="984655"/>
                </a:lnTo>
                <a:lnTo>
                  <a:pt x="0" y="984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043689" y="7618103"/>
            <a:ext cx="1100311" cy="1100311"/>
          </a:xfrm>
          <a:custGeom>
            <a:avLst/>
            <a:gdLst/>
            <a:ahLst/>
            <a:cxnLst/>
            <a:rect l="l" t="t" r="r" b="b"/>
            <a:pathLst>
              <a:path w="1100311" h="1100311">
                <a:moveTo>
                  <a:pt x="0" y="0"/>
                </a:moveTo>
                <a:lnTo>
                  <a:pt x="1100311" y="0"/>
                </a:lnTo>
                <a:lnTo>
                  <a:pt x="1100311" y="1100311"/>
                </a:lnTo>
                <a:lnTo>
                  <a:pt x="0" y="1100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173392" y="4528139"/>
            <a:ext cx="963004" cy="956985"/>
          </a:xfrm>
          <a:custGeom>
            <a:avLst/>
            <a:gdLst/>
            <a:ahLst/>
            <a:cxnLst/>
            <a:rect l="l" t="t" r="r" b="b"/>
            <a:pathLst>
              <a:path w="963004" h="956985">
                <a:moveTo>
                  <a:pt x="0" y="0"/>
                </a:moveTo>
                <a:lnTo>
                  <a:pt x="963004" y="0"/>
                </a:lnTo>
                <a:lnTo>
                  <a:pt x="963004" y="956986"/>
                </a:lnTo>
                <a:lnTo>
                  <a:pt x="0" y="956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5943536" y="7707538"/>
            <a:ext cx="6524742" cy="6524742"/>
          </a:xfrm>
          <a:custGeom>
            <a:avLst/>
            <a:gdLst/>
            <a:ahLst/>
            <a:cxnLst/>
            <a:rect l="l" t="t" r="r" b="b"/>
            <a:pathLst>
              <a:path w="6524742" h="6524742">
                <a:moveTo>
                  <a:pt x="0" y="0"/>
                </a:moveTo>
                <a:lnTo>
                  <a:pt x="6524742" y="0"/>
                </a:lnTo>
                <a:lnTo>
                  <a:pt x="6524742" y="6524742"/>
                </a:lnTo>
                <a:lnTo>
                  <a:pt x="0" y="6524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1564845" y="-4603289"/>
            <a:ext cx="7436699" cy="7436699"/>
          </a:xfrm>
          <a:custGeom>
            <a:avLst/>
            <a:gdLst/>
            <a:ahLst/>
            <a:cxnLst/>
            <a:rect l="l" t="t" r="r" b="b"/>
            <a:pathLst>
              <a:path w="7436699" h="7436699">
                <a:moveTo>
                  <a:pt x="0" y="0"/>
                </a:moveTo>
                <a:lnTo>
                  <a:pt x="7436699" y="0"/>
                </a:lnTo>
                <a:lnTo>
                  <a:pt x="7436699" y="7436699"/>
                </a:lnTo>
                <a:lnTo>
                  <a:pt x="0" y="74366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1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7155983" y="9345645"/>
            <a:ext cx="1016189" cy="1016189"/>
          </a:xfrm>
          <a:custGeom>
            <a:avLst/>
            <a:gdLst/>
            <a:ahLst/>
            <a:cxnLst/>
            <a:rect l="l" t="t" r="r" b="b"/>
            <a:pathLst>
              <a:path w="1016189" h="1016189">
                <a:moveTo>
                  <a:pt x="0" y="0"/>
                </a:moveTo>
                <a:lnTo>
                  <a:pt x="1016190" y="0"/>
                </a:lnTo>
                <a:lnTo>
                  <a:pt x="1016190" y="1016189"/>
                </a:lnTo>
                <a:lnTo>
                  <a:pt x="0" y="10161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7155983" y="8242111"/>
            <a:ext cx="1016189" cy="1016189"/>
          </a:xfrm>
          <a:custGeom>
            <a:avLst/>
            <a:gdLst/>
            <a:ahLst/>
            <a:cxnLst/>
            <a:rect l="l" t="t" r="r" b="b"/>
            <a:pathLst>
              <a:path w="1016189" h="1016189">
                <a:moveTo>
                  <a:pt x="0" y="0"/>
                </a:moveTo>
                <a:lnTo>
                  <a:pt x="1016190" y="0"/>
                </a:lnTo>
                <a:lnTo>
                  <a:pt x="1016190" y="1016189"/>
                </a:lnTo>
                <a:lnTo>
                  <a:pt x="0" y="10161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554405" y="8505895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0584494" y="3449652"/>
            <a:ext cx="5641416" cy="57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7"/>
              </a:lnSpc>
            </a:pPr>
            <a:r>
              <a:rPr lang="en-US" sz="3048">
                <a:solidFill>
                  <a:srgbClr val="B99470"/>
                </a:solidFill>
                <a:latin typeface="Futura Bold"/>
              </a:rPr>
              <a:t>Crafting Variables: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25870" y="704968"/>
            <a:ext cx="5641416" cy="57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7"/>
              </a:lnSpc>
            </a:pPr>
            <a:r>
              <a:rPr lang="en-US" sz="3048">
                <a:solidFill>
                  <a:srgbClr val="B99470"/>
                </a:solidFill>
                <a:latin typeface="Futura Bold"/>
              </a:rPr>
              <a:t>Defining Success: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25870" y="7223548"/>
            <a:ext cx="5641416" cy="57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7"/>
              </a:lnSpc>
            </a:pPr>
            <a:r>
              <a:rPr lang="en-US" sz="3048">
                <a:solidFill>
                  <a:srgbClr val="B99470"/>
                </a:solidFill>
                <a:latin typeface="Futura Bold"/>
              </a:rPr>
              <a:t>Engineering the Pipeline: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722919" y="4067550"/>
            <a:ext cx="6769710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4604B"/>
                </a:solidFill>
                <a:latin typeface="Futura"/>
              </a:rPr>
              <a:t>Categorical data like policy types are transformed into unique columns through One-Hot Encoding, while numerical data such as age are standardized for optimal model performance.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25870" y="1318422"/>
            <a:ext cx="6682414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4604B"/>
                </a:solidFill>
                <a:latin typeface="Futura"/>
              </a:rPr>
              <a:t>"High Claim" acts as our benchmark, labeling claims as "high" (1) if they exceed the average amount.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825870" y="7841446"/>
            <a:ext cx="7158664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4604B"/>
                </a:solidFill>
                <a:latin typeface="Futura"/>
              </a:rPr>
              <a:t>Our Scikit-learn Pipeline combines scaling, encoding, and modeling, ensuring seamless execution and integrity of the data throughout the training process.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7418" y="-514350"/>
            <a:ext cx="2582547" cy="11243186"/>
            <a:chOff x="0" y="0"/>
            <a:chExt cx="680177" cy="29611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0177" cy="2961168"/>
            </a:xfrm>
            <a:custGeom>
              <a:avLst/>
              <a:gdLst/>
              <a:ahLst/>
              <a:cxnLst/>
              <a:rect l="l" t="t" r="r" b="b"/>
              <a:pathLst>
                <a:path w="680177" h="2961168">
                  <a:moveTo>
                    <a:pt x="0" y="0"/>
                  </a:moveTo>
                  <a:lnTo>
                    <a:pt x="680177" y="0"/>
                  </a:lnTo>
                  <a:lnTo>
                    <a:pt x="680177" y="2961168"/>
                  </a:lnTo>
                  <a:lnTo>
                    <a:pt x="0" y="2961168"/>
                  </a:ln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80177" cy="2999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931910" y="-2958386"/>
            <a:ext cx="6524742" cy="6524742"/>
          </a:xfrm>
          <a:custGeom>
            <a:avLst/>
            <a:gdLst/>
            <a:ahLst/>
            <a:cxnLst/>
            <a:rect l="l" t="t" r="r" b="b"/>
            <a:pathLst>
              <a:path w="6524742" h="6524742">
                <a:moveTo>
                  <a:pt x="0" y="0"/>
                </a:moveTo>
                <a:lnTo>
                  <a:pt x="6524742" y="0"/>
                </a:lnTo>
                <a:lnTo>
                  <a:pt x="6524742" y="6524742"/>
                </a:lnTo>
                <a:lnTo>
                  <a:pt x="0" y="652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36207" y="6147029"/>
            <a:ext cx="6524742" cy="6524742"/>
          </a:xfrm>
          <a:custGeom>
            <a:avLst/>
            <a:gdLst/>
            <a:ahLst/>
            <a:cxnLst/>
            <a:rect l="l" t="t" r="r" b="b"/>
            <a:pathLst>
              <a:path w="6524742" h="6524742">
                <a:moveTo>
                  <a:pt x="0" y="0"/>
                </a:moveTo>
                <a:lnTo>
                  <a:pt x="6524742" y="0"/>
                </a:lnTo>
                <a:lnTo>
                  <a:pt x="6524742" y="6524743"/>
                </a:lnTo>
                <a:lnTo>
                  <a:pt x="0" y="652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84523" y="568089"/>
            <a:ext cx="14700160" cy="2437219"/>
            <a:chOff x="0" y="0"/>
            <a:chExt cx="3871647" cy="6419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71647" cy="641901"/>
            </a:xfrm>
            <a:custGeom>
              <a:avLst/>
              <a:gdLst/>
              <a:ahLst/>
              <a:cxnLst/>
              <a:rect l="l" t="t" r="r" b="b"/>
              <a:pathLst>
                <a:path w="3871647" h="641901">
                  <a:moveTo>
                    <a:pt x="52666" y="0"/>
                  </a:moveTo>
                  <a:lnTo>
                    <a:pt x="3818982" y="0"/>
                  </a:lnTo>
                  <a:cubicBezTo>
                    <a:pt x="3848068" y="0"/>
                    <a:pt x="3871647" y="23579"/>
                    <a:pt x="3871647" y="52666"/>
                  </a:cubicBezTo>
                  <a:lnTo>
                    <a:pt x="3871647" y="589236"/>
                  </a:lnTo>
                  <a:cubicBezTo>
                    <a:pt x="3871647" y="618322"/>
                    <a:pt x="3848068" y="641901"/>
                    <a:pt x="3818982" y="641901"/>
                  </a:cubicBezTo>
                  <a:lnTo>
                    <a:pt x="52666" y="641901"/>
                  </a:lnTo>
                  <a:cubicBezTo>
                    <a:pt x="23579" y="641901"/>
                    <a:pt x="0" y="618322"/>
                    <a:pt x="0" y="589236"/>
                  </a:cubicBezTo>
                  <a:lnTo>
                    <a:pt x="0" y="52666"/>
                  </a:lnTo>
                  <a:cubicBezTo>
                    <a:pt x="0" y="23579"/>
                    <a:pt x="23579" y="0"/>
                    <a:pt x="52666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871647" cy="68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614077" y="178669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614077" y="324430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-5400000">
            <a:off x="-3528788" y="4173891"/>
            <a:ext cx="9344809" cy="1941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3"/>
              </a:lnSpc>
              <a:spcBef>
                <a:spcPct val="0"/>
              </a:spcBef>
            </a:pPr>
            <a:r>
              <a:rPr lang="en-US" sz="5295" spc="688">
                <a:solidFill>
                  <a:srgbClr val="FEFAE0"/>
                </a:solidFill>
                <a:latin typeface="Kollektif Bold"/>
              </a:rPr>
              <a:t>UNDERSTANDING THE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71425" y="615998"/>
            <a:ext cx="13179223" cy="2201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94"/>
              </a:lnSpc>
              <a:spcBef>
                <a:spcPct val="0"/>
              </a:spcBef>
            </a:pPr>
            <a:r>
              <a:rPr lang="en-US" sz="4067">
                <a:solidFill>
                  <a:srgbClr val="000000"/>
                </a:solidFill>
                <a:latin typeface="Kollektif"/>
              </a:rPr>
              <a:t>Our exploration began with </a:t>
            </a:r>
            <a:r>
              <a:rPr lang="en-US" sz="4067">
                <a:solidFill>
                  <a:srgbClr val="000000"/>
                </a:solidFill>
                <a:latin typeface="Kollektif Bold"/>
              </a:rPr>
              <a:t>descriptive statistics</a:t>
            </a:r>
            <a:r>
              <a:rPr lang="en-US" sz="4067">
                <a:solidFill>
                  <a:srgbClr val="000000"/>
                </a:solidFill>
                <a:latin typeface="Kollektif"/>
              </a:rPr>
              <a:t> to grasp the distribution of variables like income, claim amount, and policy count.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610957" y="3888633"/>
            <a:ext cx="14700160" cy="2437219"/>
            <a:chOff x="0" y="0"/>
            <a:chExt cx="3871647" cy="641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71647" cy="641901"/>
            </a:xfrm>
            <a:custGeom>
              <a:avLst/>
              <a:gdLst/>
              <a:ahLst/>
              <a:cxnLst/>
              <a:rect l="l" t="t" r="r" b="b"/>
              <a:pathLst>
                <a:path w="3871647" h="641901">
                  <a:moveTo>
                    <a:pt x="52666" y="0"/>
                  </a:moveTo>
                  <a:lnTo>
                    <a:pt x="3818982" y="0"/>
                  </a:lnTo>
                  <a:cubicBezTo>
                    <a:pt x="3848068" y="0"/>
                    <a:pt x="3871647" y="23579"/>
                    <a:pt x="3871647" y="52666"/>
                  </a:cubicBezTo>
                  <a:lnTo>
                    <a:pt x="3871647" y="589236"/>
                  </a:lnTo>
                  <a:cubicBezTo>
                    <a:pt x="3871647" y="618322"/>
                    <a:pt x="3848068" y="641901"/>
                    <a:pt x="3818982" y="641901"/>
                  </a:cubicBezTo>
                  <a:lnTo>
                    <a:pt x="52666" y="641901"/>
                  </a:lnTo>
                  <a:cubicBezTo>
                    <a:pt x="23579" y="641901"/>
                    <a:pt x="0" y="618322"/>
                    <a:pt x="0" y="589236"/>
                  </a:cubicBezTo>
                  <a:lnTo>
                    <a:pt x="0" y="52666"/>
                  </a:lnTo>
                  <a:cubicBezTo>
                    <a:pt x="0" y="23579"/>
                    <a:pt x="23579" y="0"/>
                    <a:pt x="52666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871647" cy="68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740046" y="6972181"/>
            <a:ext cx="14700160" cy="2437219"/>
            <a:chOff x="0" y="0"/>
            <a:chExt cx="3871647" cy="6419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71647" cy="641901"/>
            </a:xfrm>
            <a:custGeom>
              <a:avLst/>
              <a:gdLst/>
              <a:ahLst/>
              <a:cxnLst/>
              <a:rect l="l" t="t" r="r" b="b"/>
              <a:pathLst>
                <a:path w="3871647" h="641901">
                  <a:moveTo>
                    <a:pt x="52666" y="0"/>
                  </a:moveTo>
                  <a:lnTo>
                    <a:pt x="3818982" y="0"/>
                  </a:lnTo>
                  <a:cubicBezTo>
                    <a:pt x="3848068" y="0"/>
                    <a:pt x="3871647" y="23579"/>
                    <a:pt x="3871647" y="52666"/>
                  </a:cubicBezTo>
                  <a:lnTo>
                    <a:pt x="3871647" y="589236"/>
                  </a:lnTo>
                  <a:cubicBezTo>
                    <a:pt x="3871647" y="618322"/>
                    <a:pt x="3848068" y="641901"/>
                    <a:pt x="3818982" y="641901"/>
                  </a:cubicBezTo>
                  <a:lnTo>
                    <a:pt x="52666" y="641901"/>
                  </a:lnTo>
                  <a:cubicBezTo>
                    <a:pt x="23579" y="641901"/>
                    <a:pt x="0" y="618322"/>
                    <a:pt x="0" y="589236"/>
                  </a:cubicBezTo>
                  <a:lnTo>
                    <a:pt x="0" y="52666"/>
                  </a:lnTo>
                  <a:cubicBezTo>
                    <a:pt x="0" y="23579"/>
                    <a:pt x="23579" y="0"/>
                    <a:pt x="52666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871647" cy="68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71425" y="7230727"/>
            <a:ext cx="13437401" cy="148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94"/>
              </a:lnSpc>
              <a:spcBef>
                <a:spcPct val="0"/>
              </a:spcBef>
            </a:pPr>
            <a:r>
              <a:rPr lang="en-US" sz="4067">
                <a:solidFill>
                  <a:srgbClr val="000000"/>
                </a:solidFill>
                <a:latin typeface="Kollektif"/>
              </a:rPr>
              <a:t>Created a correlation heatmap to demonstrate the correlation between different variables visually.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42336" y="4290020"/>
            <a:ext cx="13437401" cy="147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94"/>
              </a:lnSpc>
              <a:spcBef>
                <a:spcPct val="0"/>
              </a:spcBef>
            </a:pPr>
            <a:r>
              <a:rPr lang="en-US" sz="4067">
                <a:solidFill>
                  <a:srgbClr val="000000"/>
                </a:solidFill>
                <a:latin typeface="Kollektif"/>
              </a:rPr>
              <a:t>Examining correlations guided us to discern impactful features crucial for predicting high claims.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7637" y="-146473"/>
            <a:ext cx="13340004" cy="10433473"/>
          </a:xfrm>
          <a:custGeom>
            <a:avLst/>
            <a:gdLst/>
            <a:ahLst/>
            <a:cxnLst/>
            <a:rect l="l" t="t" r="r" b="b"/>
            <a:pathLst>
              <a:path w="13340004" h="10433473">
                <a:moveTo>
                  <a:pt x="0" y="0"/>
                </a:moveTo>
                <a:lnTo>
                  <a:pt x="13340004" y="0"/>
                </a:lnTo>
                <a:lnTo>
                  <a:pt x="13340004" y="10433473"/>
                </a:lnTo>
                <a:lnTo>
                  <a:pt x="0" y="10433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80127" y="0"/>
            <a:ext cx="10107873" cy="10287000"/>
          </a:xfrm>
          <a:custGeom>
            <a:avLst/>
            <a:gdLst/>
            <a:ahLst/>
            <a:cxnLst/>
            <a:rect l="l" t="t" r="r" b="b"/>
            <a:pathLst>
              <a:path w="10107873" h="10287000">
                <a:moveTo>
                  <a:pt x="0" y="0"/>
                </a:moveTo>
                <a:lnTo>
                  <a:pt x="10107873" y="0"/>
                </a:lnTo>
                <a:lnTo>
                  <a:pt x="101078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0471" y="606083"/>
            <a:ext cx="7286760" cy="9334263"/>
            <a:chOff x="0" y="0"/>
            <a:chExt cx="1919147" cy="24584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9147" cy="2458407"/>
            </a:xfrm>
            <a:custGeom>
              <a:avLst/>
              <a:gdLst/>
              <a:ahLst/>
              <a:cxnLst/>
              <a:rect l="l" t="t" r="r" b="b"/>
              <a:pathLst>
                <a:path w="1919147" h="2458407">
                  <a:moveTo>
                    <a:pt x="106246" y="0"/>
                  </a:moveTo>
                  <a:lnTo>
                    <a:pt x="1812900" y="0"/>
                  </a:lnTo>
                  <a:cubicBezTo>
                    <a:pt x="1871578" y="0"/>
                    <a:pt x="1919147" y="47568"/>
                    <a:pt x="1919147" y="106246"/>
                  </a:cubicBezTo>
                  <a:lnTo>
                    <a:pt x="1919147" y="2352160"/>
                  </a:lnTo>
                  <a:cubicBezTo>
                    <a:pt x="1919147" y="2410839"/>
                    <a:pt x="1871578" y="2458407"/>
                    <a:pt x="1812900" y="2458407"/>
                  </a:cubicBezTo>
                  <a:lnTo>
                    <a:pt x="106246" y="2458407"/>
                  </a:lnTo>
                  <a:cubicBezTo>
                    <a:pt x="47568" y="2458407"/>
                    <a:pt x="0" y="2410839"/>
                    <a:pt x="0" y="2352160"/>
                  </a:cubicBezTo>
                  <a:lnTo>
                    <a:pt x="0" y="106246"/>
                  </a:lnTo>
                  <a:cubicBezTo>
                    <a:pt x="0" y="47568"/>
                    <a:pt x="47568" y="0"/>
                    <a:pt x="106246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19147" cy="2496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2344" y="857250"/>
            <a:ext cx="7024887" cy="87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4544" lvl="1" indent="-482272">
              <a:lnSpc>
                <a:spcPts val="6254"/>
              </a:lnSpc>
              <a:buFont typeface="Arial"/>
              <a:buChar char="•"/>
            </a:pPr>
            <a:r>
              <a:rPr lang="en-US" sz="4467">
                <a:solidFill>
                  <a:srgbClr val="000000"/>
                </a:solidFill>
                <a:latin typeface="Kollektif"/>
              </a:rPr>
              <a:t>Ensured data quality by checking for </a:t>
            </a:r>
            <a:r>
              <a:rPr lang="en-US" sz="4467">
                <a:solidFill>
                  <a:srgbClr val="000000"/>
                </a:solidFill>
                <a:latin typeface="Kollektif Bold"/>
              </a:rPr>
              <a:t>missing values.</a:t>
            </a:r>
          </a:p>
          <a:p>
            <a:pPr marL="964544" lvl="1" indent="-482272">
              <a:lnSpc>
                <a:spcPts val="6254"/>
              </a:lnSpc>
              <a:buFont typeface="Arial"/>
              <a:buChar char="•"/>
            </a:pPr>
            <a:r>
              <a:rPr lang="en-US" sz="4467">
                <a:solidFill>
                  <a:srgbClr val="000000"/>
                </a:solidFill>
                <a:latin typeface="Kollektif"/>
              </a:rPr>
              <a:t>An inherent advantage of our dataset is the absence of missing values. </a:t>
            </a:r>
          </a:p>
          <a:p>
            <a:pPr marL="964544" lvl="1" indent="-482272" algn="l">
              <a:lnSpc>
                <a:spcPts val="6254"/>
              </a:lnSpc>
              <a:buFont typeface="Arial"/>
              <a:buChar char="•"/>
            </a:pPr>
            <a:r>
              <a:rPr lang="en-US" sz="4467">
                <a:solidFill>
                  <a:srgbClr val="000000"/>
                </a:solidFill>
                <a:latin typeface="Kollektif"/>
              </a:rPr>
              <a:t>This cleanliness ensures that data gaps do not impede our analysis and modeling processes.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98220" y="-5243202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401544" y="-1128764"/>
            <a:ext cx="4314927" cy="43149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10446" y="8762231"/>
            <a:ext cx="4314927" cy="431492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401544" y="-1051540"/>
            <a:ext cx="3461843" cy="346184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10446" y="8839455"/>
            <a:ext cx="3461843" cy="346184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014324" y="6871514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341367" y="3658019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341367" y="511562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326912">
            <a:off x="4077285" y="5789551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0"/>
            <a:ext cx="4790791" cy="11290855"/>
          </a:xfrm>
          <a:custGeom>
            <a:avLst/>
            <a:gdLst/>
            <a:ahLst/>
            <a:cxnLst/>
            <a:rect l="l" t="t" r="r" b="b"/>
            <a:pathLst>
              <a:path w="4790791" h="11290855">
                <a:moveTo>
                  <a:pt x="0" y="0"/>
                </a:moveTo>
                <a:lnTo>
                  <a:pt x="4790791" y="0"/>
                </a:lnTo>
                <a:lnTo>
                  <a:pt x="4790791" y="11290855"/>
                </a:lnTo>
                <a:lnTo>
                  <a:pt x="0" y="11290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360" r="-143599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790791" y="0"/>
            <a:ext cx="13497209" cy="10487178"/>
          </a:xfrm>
          <a:custGeom>
            <a:avLst/>
            <a:gdLst/>
            <a:ahLst/>
            <a:cxnLst/>
            <a:rect l="l" t="t" r="r" b="b"/>
            <a:pathLst>
              <a:path w="13497209" h="10487178">
                <a:moveTo>
                  <a:pt x="0" y="0"/>
                </a:moveTo>
                <a:lnTo>
                  <a:pt x="13497209" y="0"/>
                </a:lnTo>
                <a:lnTo>
                  <a:pt x="13497209" y="10487178"/>
                </a:lnTo>
                <a:lnTo>
                  <a:pt x="0" y="104871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55920" y="2756854"/>
            <a:ext cx="3608124" cy="342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9"/>
              </a:lnSpc>
            </a:pPr>
            <a:r>
              <a:rPr lang="en-US" sz="8699">
                <a:solidFill>
                  <a:srgbClr val="1B1B1B"/>
                </a:solidFill>
                <a:latin typeface="Open Sans Bold"/>
              </a:rPr>
              <a:t>Bar Graph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" b="-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98220" y="-5243202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401544" y="-1128764"/>
            <a:ext cx="4314927" cy="431492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610446" y="8762231"/>
            <a:ext cx="4314927" cy="431492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401544" y="-1051540"/>
            <a:ext cx="3461843" cy="346184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610446" y="8839455"/>
            <a:ext cx="3461843" cy="346184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4014324" y="6871514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341367" y="3658019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341367" y="511562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326912">
            <a:off x="4077285" y="5789551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-110916"/>
            <a:ext cx="18276695" cy="2167965"/>
          </a:xfrm>
          <a:custGeom>
            <a:avLst/>
            <a:gdLst/>
            <a:ahLst/>
            <a:cxnLst/>
            <a:rect l="l" t="t" r="r" b="b"/>
            <a:pathLst>
              <a:path w="18276695" h="2167965">
                <a:moveTo>
                  <a:pt x="0" y="0"/>
                </a:moveTo>
                <a:lnTo>
                  <a:pt x="18276695" y="0"/>
                </a:lnTo>
                <a:lnTo>
                  <a:pt x="18276695" y="2167965"/>
                </a:lnTo>
                <a:lnTo>
                  <a:pt x="0" y="21679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63" t="-684468" r="-20598" b="-195214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11305" y="2057049"/>
            <a:ext cx="18288000" cy="8149167"/>
          </a:xfrm>
          <a:custGeom>
            <a:avLst/>
            <a:gdLst/>
            <a:ahLst/>
            <a:cxnLst/>
            <a:rect l="l" t="t" r="r" b="b"/>
            <a:pathLst>
              <a:path w="18288000" h="8149167">
                <a:moveTo>
                  <a:pt x="0" y="0"/>
                </a:moveTo>
                <a:lnTo>
                  <a:pt x="18288000" y="0"/>
                </a:lnTo>
                <a:lnTo>
                  <a:pt x="18288000" y="8149167"/>
                </a:lnTo>
                <a:lnTo>
                  <a:pt x="0" y="8149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55920" y="388230"/>
            <a:ext cx="16550216" cy="96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5099">
                <a:solidFill>
                  <a:srgbClr val="1B1B1B"/>
                </a:solidFill>
                <a:latin typeface="Open Sans Bold"/>
              </a:rPr>
              <a:t>Horizontal Bar Plots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641</Words>
  <Application>Microsoft Office PowerPoint</Application>
  <PresentationFormat>Custom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Kollektif Bold Italics</vt:lpstr>
      <vt:lpstr>Calibri</vt:lpstr>
      <vt:lpstr>Futura</vt:lpstr>
      <vt:lpstr>Futura Bold Italics</vt:lpstr>
      <vt:lpstr>Futura Bold</vt:lpstr>
      <vt:lpstr>Open Sans</vt:lpstr>
      <vt:lpstr>Kollektif Bold</vt:lpstr>
      <vt:lpstr>Kollektif</vt:lpstr>
      <vt:lpstr>Open Sans Bold</vt:lpstr>
      <vt:lpstr>Futura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Pastel Simple Sales Strategy Group Project Presentation</dc:title>
  <dc:creator>kavya ravada</dc:creator>
  <cp:lastModifiedBy>kavya ravada</cp:lastModifiedBy>
  <cp:revision>2</cp:revision>
  <dcterms:created xsi:type="dcterms:W3CDTF">2006-08-16T00:00:00Z</dcterms:created>
  <dcterms:modified xsi:type="dcterms:W3CDTF">2024-04-26T21:40:18Z</dcterms:modified>
  <dc:identifier>DAGCc0GR6sw</dc:identifier>
</cp:coreProperties>
</file>